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9" r:id="rId4"/>
    <p:sldId id="260" r:id="rId5"/>
    <p:sldId id="264" r:id="rId6"/>
    <p:sldId id="271" r:id="rId7"/>
    <p:sldId id="265" r:id="rId8"/>
    <p:sldId id="266" r:id="rId9"/>
    <p:sldId id="261" r:id="rId10"/>
    <p:sldId id="268" r:id="rId11"/>
    <p:sldId id="274" r:id="rId12"/>
    <p:sldId id="269" r:id="rId13"/>
    <p:sldId id="272" r:id="rId14"/>
    <p:sldId id="262" r:id="rId15"/>
    <p:sldId id="275" r:id="rId16"/>
    <p:sldId id="276" r:id="rId17"/>
    <p:sldId id="277" r:id="rId18"/>
    <p:sldId id="278" r:id="rId19"/>
    <p:sldId id="263" r:id="rId20"/>
    <p:sldId id="279" r:id="rId21"/>
    <p:sldId id="280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4210-D01D-482E-822E-0E4B9FD9A7F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630F-7AC4-4E71-B02C-559E34A88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sr-Latn-CS" b="1" dirty="0" smtClean="0"/>
              <a:t>TEHNOLOGIJA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0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939" y="2286000"/>
            <a:ext cx="55050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Disocijacija</a:t>
            </a:r>
            <a:r>
              <a:rPr lang="en-US" dirty="0" smtClean="0"/>
              <a:t>, </a:t>
            </a:r>
            <a:r>
              <a:rPr lang="en-US" dirty="0" err="1" smtClean="0"/>
              <a:t>oksidacija</a:t>
            </a:r>
            <a:r>
              <a:rPr lang="en-US" dirty="0" smtClean="0"/>
              <a:t>, </a:t>
            </a:r>
            <a:r>
              <a:rPr lang="en-US" dirty="0" err="1" smtClean="0"/>
              <a:t>dezoksidacija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legiranje</a:t>
            </a:r>
            <a:r>
              <a:rPr lang="en-US" dirty="0" smtClean="0"/>
              <a:t> </a:t>
            </a:r>
            <a:r>
              <a:rPr lang="en-US" dirty="0" err="1" smtClean="0"/>
              <a:t>rastopa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disocijacija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disocijacija</a:t>
            </a:r>
            <a:r>
              <a:rPr lang="en-US" dirty="0" smtClean="0"/>
              <a:t> CO </a:t>
            </a:r>
            <a:r>
              <a:rPr lang="en-US" dirty="0" err="1" smtClean="0"/>
              <a:t>i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oksidacija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667000"/>
            <a:ext cx="1447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962400"/>
            <a:ext cx="243840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dezoksidacija</a:t>
            </a:r>
            <a:r>
              <a:rPr lang="en-US" dirty="0" smtClean="0"/>
              <a:t> – </a:t>
            </a:r>
            <a:r>
              <a:rPr lang="en-US" dirty="0" err="1" smtClean="0"/>
              <a:t>vrši</a:t>
            </a:r>
            <a:r>
              <a:rPr lang="en-US" dirty="0" smtClean="0"/>
              <a:t> se </a:t>
            </a:r>
            <a:r>
              <a:rPr lang="en-US" dirty="0" err="1" smtClean="0"/>
              <a:t>dodavanjem</a:t>
            </a:r>
            <a:r>
              <a:rPr lang="en-US" dirty="0" smtClean="0"/>
              <a:t> Si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Mn</a:t>
            </a:r>
            <a:r>
              <a:rPr lang="en-US" dirty="0" smtClean="0"/>
              <a:t> u </a:t>
            </a:r>
            <a:r>
              <a:rPr lang="en-US" dirty="0" err="1" smtClean="0"/>
              <a:t>elektrodnoj</a:t>
            </a:r>
            <a:r>
              <a:rPr lang="en-US" dirty="0" smtClean="0"/>
              <a:t> </a:t>
            </a:r>
            <a:r>
              <a:rPr lang="en-US" dirty="0" err="1" smtClean="0"/>
              <a:t>žici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CO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rastvorljiv</a:t>
            </a:r>
            <a:r>
              <a:rPr lang="en-US" dirty="0" smtClean="0"/>
              <a:t> u </a:t>
            </a:r>
            <a:r>
              <a:rPr lang="en-US" dirty="0" err="1" smtClean="0"/>
              <a:t>čeliku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izdvaja</a:t>
            </a:r>
            <a:r>
              <a:rPr lang="en-US" dirty="0" smtClean="0"/>
              <a:t> se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mehurića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Sadržaj</a:t>
            </a:r>
            <a:r>
              <a:rPr lang="en-US" dirty="0" smtClean="0"/>
              <a:t> Si ne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0,6 %, a </a:t>
            </a:r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0,9 %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76400"/>
            <a:ext cx="30480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514600"/>
            <a:ext cx="2514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jednosmerna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obrnute</a:t>
            </a:r>
            <a:r>
              <a:rPr lang="en-US" dirty="0" smtClean="0"/>
              <a:t> </a:t>
            </a:r>
            <a:r>
              <a:rPr lang="en-US" dirty="0" err="1" smtClean="0"/>
              <a:t>polarnosti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stabilnijeg</a:t>
            </a:r>
            <a:r>
              <a:rPr lang="en-US" dirty="0" smtClean="0"/>
              <a:t> </a:t>
            </a:r>
            <a:r>
              <a:rPr lang="en-US" dirty="0" err="1" smtClean="0"/>
              <a:t>održavanja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Potoji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automatizacije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MAG se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niskougljeničnih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niskolegiranih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0" y="1447800"/>
            <a:ext cx="2992582" cy="3530764"/>
            <a:chOff x="609600" y="3073637"/>
            <a:chExt cx="2992582" cy="35307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609600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6"/>
            <p:cNvSpPr/>
            <p:nvPr/>
          </p:nvSpPr>
          <p:spPr>
            <a:xfrm>
              <a:off x="2660073" y="3519055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5435837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-</a:t>
              </a:r>
              <a:endParaRPr lang="sr-Latn-C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3073637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+</a:t>
              </a:r>
              <a:endParaRPr lang="sr-Latn-CS" sz="28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Rectangle 16"/>
            <p:cNvSpPr/>
            <p:nvPr/>
          </p:nvSpPr>
          <p:spPr>
            <a:xfrm rot="2580000">
              <a:off x="2294374" y="6032031"/>
              <a:ext cx="10769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2" name="Down Arrow 11"/>
          <p:cNvSpPr/>
          <p:nvPr/>
        </p:nvSpPr>
        <p:spPr>
          <a:xfrm rot="10800000">
            <a:off x="6172200" y="3124200"/>
            <a:ext cx="381218" cy="90407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 smtClean="0"/>
              <a:t>Prednosti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Jeftiniji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REL </a:t>
            </a:r>
            <a:r>
              <a:rPr lang="en-US" dirty="0" err="1" smtClean="0"/>
              <a:t>i</a:t>
            </a:r>
            <a:r>
              <a:rPr lang="en-US" dirty="0" smtClean="0"/>
              <a:t> EPP</a:t>
            </a:r>
          </a:p>
          <a:p>
            <a:pPr>
              <a:buFontTx/>
              <a:buChar char="-"/>
            </a:pP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produktivnost</a:t>
            </a:r>
            <a:r>
              <a:rPr lang="en-US" dirty="0" smtClean="0"/>
              <a:t> (ne </a:t>
            </a:r>
            <a:r>
              <a:rPr lang="en-US" dirty="0" err="1" smtClean="0"/>
              <a:t>skida</a:t>
            </a:r>
            <a:r>
              <a:rPr lang="en-US" dirty="0" smtClean="0"/>
              <a:t> se </a:t>
            </a:r>
            <a:r>
              <a:rPr lang="en-US" dirty="0" err="1" smtClean="0"/>
              <a:t>troska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se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vizuelno</a:t>
            </a:r>
            <a:r>
              <a:rPr lang="en-US" dirty="0" smtClean="0"/>
              <a:t> </a:t>
            </a:r>
            <a:r>
              <a:rPr lang="en-US" dirty="0" err="1" smtClean="0"/>
              <a:t>prati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u="sng" dirty="0" err="1" smtClean="0"/>
              <a:t>Nedostaci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Prštanje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čestim</a:t>
            </a:r>
            <a:r>
              <a:rPr lang="en-US" dirty="0" smtClean="0"/>
              <a:t> </a:t>
            </a:r>
            <a:r>
              <a:rPr lang="en-US" dirty="0" err="1" smtClean="0"/>
              <a:t>čišćenjem</a:t>
            </a:r>
            <a:r>
              <a:rPr lang="en-US" dirty="0" smtClean="0"/>
              <a:t> </a:t>
            </a:r>
            <a:r>
              <a:rPr lang="en-US" dirty="0" err="1" smtClean="0"/>
              <a:t>mlaznice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500 A</a:t>
            </a:r>
          </a:p>
          <a:p>
            <a:pPr>
              <a:buFontTx/>
              <a:buChar char="-"/>
            </a:pPr>
            <a:r>
              <a:rPr lang="en-US" dirty="0" err="1" smtClean="0"/>
              <a:t>Površina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estetski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prihvatljiv</a:t>
            </a:r>
            <a:r>
              <a:rPr lang="en-US" dirty="0" smtClean="0"/>
              <a:t> </a:t>
            </a:r>
            <a:r>
              <a:rPr lang="en-US" dirty="0" err="1" smtClean="0"/>
              <a:t>izgled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REL </a:t>
            </a:r>
            <a:r>
              <a:rPr lang="en-US" dirty="0" err="1" smtClean="0"/>
              <a:t>i</a:t>
            </a:r>
            <a:r>
              <a:rPr lang="en-US" dirty="0" smtClean="0"/>
              <a:t> EPP</a:t>
            </a:r>
            <a:endParaRPr lang="sr-Latn-CS" dirty="0" smtClean="0"/>
          </a:p>
          <a:p>
            <a:pPr>
              <a:buFontTx/>
              <a:buChar char="-"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otvorenom</a:t>
            </a:r>
            <a:r>
              <a:rPr lang="en-US" dirty="0" smtClean="0"/>
              <a:t>, </a:t>
            </a:r>
            <a:r>
              <a:rPr lang="en-US" dirty="0" err="1" smtClean="0"/>
              <a:t>vetar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oduva</a:t>
            </a:r>
            <a:r>
              <a:rPr lang="en-US" dirty="0" smtClean="0"/>
              <a:t> </a:t>
            </a:r>
            <a:r>
              <a:rPr lang="en-US" dirty="0" err="1" smtClean="0"/>
              <a:t>zaštitni</a:t>
            </a:r>
            <a:r>
              <a:rPr lang="en-US" dirty="0" smtClean="0"/>
              <a:t> gas.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MAG je u </a:t>
            </a:r>
            <a:r>
              <a:rPr lang="en-US" dirty="0" err="1" smtClean="0"/>
              <a:t>porastu</a:t>
            </a:r>
            <a:r>
              <a:rPr lang="en-US" dirty="0" smtClean="0"/>
              <a:t>, </a:t>
            </a:r>
            <a:r>
              <a:rPr lang="en-US" dirty="0" err="1" smtClean="0"/>
              <a:t>čak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individualnih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u </a:t>
            </a:r>
            <a:r>
              <a:rPr lang="en-US" dirty="0" err="1" smtClean="0"/>
              <a:t>inertnom</a:t>
            </a:r>
            <a:r>
              <a:rPr lang="en-US" dirty="0" smtClean="0"/>
              <a:t> </a:t>
            </a:r>
            <a:r>
              <a:rPr lang="en-US" dirty="0" err="1" smtClean="0"/>
              <a:t>gasu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netopljivom</a:t>
            </a:r>
            <a:r>
              <a:rPr lang="en-US" dirty="0" smtClean="0"/>
              <a:t> </a:t>
            </a:r>
            <a:r>
              <a:rPr lang="en-US" dirty="0" err="1" smtClean="0"/>
              <a:t>elektrodom</a:t>
            </a:r>
            <a:r>
              <a:rPr lang="en-US" dirty="0" smtClean="0"/>
              <a:t> (TIG)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Elektroda</a:t>
            </a:r>
            <a:r>
              <a:rPr lang="en-US" dirty="0" smtClean="0"/>
              <a:t> je </a:t>
            </a:r>
            <a:r>
              <a:rPr lang="en-US" dirty="0" err="1" smtClean="0"/>
              <a:t>netopljiva</a:t>
            </a:r>
            <a:r>
              <a:rPr lang="en-US" dirty="0" smtClean="0"/>
              <a:t> (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volframa</a:t>
            </a:r>
            <a:r>
              <a:rPr lang="en-US" dirty="0" smtClean="0"/>
              <a:t>), </a:t>
            </a:r>
            <a:r>
              <a:rPr lang="en-US" dirty="0" err="1" smtClean="0"/>
              <a:t>luk</a:t>
            </a:r>
            <a:r>
              <a:rPr lang="en-US" dirty="0" smtClean="0"/>
              <a:t> se </a:t>
            </a:r>
            <a:r>
              <a:rPr lang="en-US" dirty="0" err="1" smtClean="0"/>
              <a:t>uspostavlja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, a </a:t>
            </a:r>
            <a:r>
              <a:rPr lang="en-US" dirty="0" err="1" smtClean="0"/>
              <a:t>dodatni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se </a:t>
            </a:r>
            <a:r>
              <a:rPr lang="en-US" dirty="0" err="1" smtClean="0"/>
              <a:t>dodaje</a:t>
            </a:r>
            <a:r>
              <a:rPr lang="en-US" dirty="0" smtClean="0"/>
              <a:t> u el.luk.</a:t>
            </a:r>
          </a:p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štiti</a:t>
            </a:r>
            <a:r>
              <a:rPr lang="en-US" dirty="0" smtClean="0"/>
              <a:t> </a:t>
            </a:r>
            <a:r>
              <a:rPr lang="en-US" dirty="0" err="1" smtClean="0"/>
              <a:t>zonu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prodor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atmosferskih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gasova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1692" y="3429000"/>
            <a:ext cx="625230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553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naizmenična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(</a:t>
            </a:r>
            <a:r>
              <a:rPr lang="en-US" dirty="0" err="1" smtClean="0"/>
              <a:t>leg.Al</a:t>
            </a:r>
            <a:r>
              <a:rPr lang="en-US" dirty="0" smtClean="0"/>
              <a:t>, Mg)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jednosmerna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prave</a:t>
            </a:r>
            <a:r>
              <a:rPr lang="en-US" dirty="0" smtClean="0"/>
              <a:t> </a:t>
            </a:r>
            <a:r>
              <a:rPr lang="en-US" dirty="0" err="1" smtClean="0"/>
              <a:t>polarnosti</a:t>
            </a:r>
            <a:r>
              <a:rPr lang="en-US" dirty="0" smtClean="0"/>
              <a:t> (</a:t>
            </a:r>
            <a:r>
              <a:rPr lang="en-US" dirty="0" err="1" smtClean="0"/>
              <a:t>nerđajući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 smtClean="0"/>
              <a:t>, </a:t>
            </a:r>
            <a:r>
              <a:rPr lang="en-US" dirty="0" err="1" smtClean="0"/>
              <a:t>leg.Ti</a:t>
            </a:r>
            <a:r>
              <a:rPr lang="en-US" dirty="0" smtClean="0"/>
              <a:t>, Cu,…):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66800" y="2031836"/>
            <a:ext cx="6802582" cy="3530764"/>
            <a:chOff x="1295400" y="2514600"/>
            <a:chExt cx="6802582" cy="3530764"/>
          </a:xfrm>
        </p:grpSpPr>
        <p:grpSp>
          <p:nvGrpSpPr>
            <p:cNvPr id="4" name="Group 3"/>
            <p:cNvGrpSpPr/>
            <p:nvPr/>
          </p:nvGrpSpPr>
          <p:grpSpPr>
            <a:xfrm>
              <a:off x="5105400" y="2514600"/>
              <a:ext cx="2992582" cy="3530764"/>
              <a:chOff x="609600" y="3073637"/>
              <a:chExt cx="2992582" cy="3530764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609600" y="3073637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Freeform 5"/>
              <p:cNvSpPr/>
              <p:nvPr/>
            </p:nvSpPr>
            <p:spPr>
              <a:xfrm>
                <a:off x="2660073" y="3519055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85800" y="3134380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 smtClean="0"/>
                  <a:t>-</a:t>
                </a:r>
                <a:endParaRPr lang="sr-Latn-CS" sz="28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85800" y="5496580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 smtClean="0"/>
                  <a:t>+</a:t>
                </a:r>
                <a:endParaRPr lang="sr-Latn-CS" sz="2800" b="1" dirty="0"/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2209800" y="4800600"/>
                <a:ext cx="457200" cy="91440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e</a:t>
                </a:r>
                <a:endParaRPr lang="en-US" sz="8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098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580000">
                <a:off x="2294374" y="6032031"/>
                <a:ext cx="10769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295400" y="2514600"/>
              <a:ext cx="2992582" cy="3530764"/>
              <a:chOff x="609600" y="3073637"/>
              <a:chExt cx="2992582" cy="3530764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609600" y="3073637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Freeform 13"/>
              <p:cNvSpPr/>
              <p:nvPr/>
            </p:nvSpPr>
            <p:spPr>
              <a:xfrm>
                <a:off x="2660073" y="3519055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800" y="3134380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sr-Latn-CS" sz="28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5800" y="5496580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sr-Latn-CS" sz="2800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2098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580000">
                <a:off x="2294374" y="6032031"/>
                <a:ext cx="10769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20" name="Up-Down Arrow 19"/>
            <p:cNvSpPr/>
            <p:nvPr/>
          </p:nvSpPr>
          <p:spPr>
            <a:xfrm>
              <a:off x="2895600" y="4191000"/>
              <a:ext cx="457200" cy="914400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4038600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~</a:t>
              </a:r>
              <a:endParaRPr lang="en-US" sz="4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5638800"/>
            <a:ext cx="2895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Naizmenična</a:t>
            </a:r>
            <a:r>
              <a:rPr lang="en-US" sz="2400" dirty="0" smtClean="0"/>
              <a:t> </a:t>
            </a:r>
            <a:r>
              <a:rPr lang="en-US" sz="2400" dirty="0" err="1" smtClean="0"/>
              <a:t>struja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5562600"/>
            <a:ext cx="2895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Jednosmerna</a:t>
            </a:r>
            <a:r>
              <a:rPr lang="en-US" sz="2400" dirty="0" smtClean="0"/>
              <a:t> </a:t>
            </a:r>
            <a:r>
              <a:rPr lang="en-US" sz="2400" dirty="0" err="1" smtClean="0"/>
              <a:t>struja-prava</a:t>
            </a:r>
            <a:r>
              <a:rPr lang="en-US" sz="2400" dirty="0" smtClean="0"/>
              <a:t> </a:t>
            </a:r>
            <a:r>
              <a:rPr lang="en-US" sz="2400" dirty="0" err="1" smtClean="0"/>
              <a:t>polarnost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* Ne </a:t>
            </a:r>
            <a:r>
              <a:rPr lang="en-US" dirty="0" err="1" smtClean="0"/>
              <a:t>sme</a:t>
            </a:r>
            <a:r>
              <a:rPr lang="en-US" dirty="0" smtClean="0"/>
              <a:t> se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jednosmerna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obrnute</a:t>
            </a:r>
            <a:r>
              <a:rPr lang="en-US" dirty="0" smtClean="0"/>
              <a:t> </a:t>
            </a:r>
            <a:r>
              <a:rPr lang="en-US" dirty="0" err="1" smtClean="0"/>
              <a:t>polarnosti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nanošenja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volframsku</a:t>
            </a:r>
            <a:r>
              <a:rPr lang="en-US" dirty="0" smtClean="0"/>
              <a:t> </a:t>
            </a:r>
            <a:r>
              <a:rPr lang="en-US" dirty="0" err="1" smtClean="0"/>
              <a:t>elektrodu</a:t>
            </a:r>
            <a:r>
              <a:rPr lang="en-US" dirty="0" smtClean="0"/>
              <a:t> (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sledi</a:t>
            </a:r>
            <a:r>
              <a:rPr lang="en-US" dirty="0" smtClean="0"/>
              <a:t> </a:t>
            </a:r>
            <a:r>
              <a:rPr lang="en-US" dirty="0" err="1" smtClean="0"/>
              <a:t>obavezno</a:t>
            </a:r>
            <a:r>
              <a:rPr lang="en-US" dirty="0" smtClean="0"/>
              <a:t> </a:t>
            </a:r>
            <a:r>
              <a:rPr lang="en-US" dirty="0" err="1" smtClean="0"/>
              <a:t>čišćenje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oštrenje</a:t>
            </a:r>
            <a:r>
              <a:rPr lang="en-US" dirty="0" smtClean="0"/>
              <a:t>=</a:t>
            </a:r>
            <a:r>
              <a:rPr lang="en-US" dirty="0" err="1" smtClean="0"/>
              <a:t>skraćenje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trošenje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skupe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** </a:t>
            </a:r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višom</a:t>
            </a:r>
            <a:r>
              <a:rPr lang="en-US" dirty="0" smtClean="0"/>
              <a:t> </a:t>
            </a:r>
            <a:r>
              <a:rPr lang="en-US" dirty="0" err="1" smtClean="0"/>
              <a:t>temperaturom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(</a:t>
            </a:r>
            <a:r>
              <a:rPr lang="en-US" dirty="0" err="1" smtClean="0"/>
              <a:t>nerđajući</a:t>
            </a:r>
            <a:r>
              <a:rPr lang="en-US" dirty="0" smtClean="0"/>
              <a:t> </a:t>
            </a:r>
            <a:r>
              <a:rPr lang="en-US" dirty="0" err="1" smtClean="0"/>
              <a:t>čel</a:t>
            </a:r>
            <a:r>
              <a:rPr lang="en-US" dirty="0" smtClean="0"/>
              <a:t>., </a:t>
            </a:r>
            <a:r>
              <a:rPr lang="en-US" dirty="0" err="1" smtClean="0"/>
              <a:t>leg.Ti</a:t>
            </a:r>
            <a:r>
              <a:rPr lang="en-US" dirty="0" smtClean="0"/>
              <a:t>, Cu,…) se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upotrebi</a:t>
            </a:r>
            <a:r>
              <a:rPr lang="en-US" dirty="0" smtClean="0"/>
              <a:t> </a:t>
            </a:r>
            <a:r>
              <a:rPr lang="en-US" dirty="0" err="1" smtClean="0"/>
              <a:t>naizmenične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nedovoljno</a:t>
            </a:r>
            <a:r>
              <a:rPr lang="en-US" dirty="0" smtClean="0"/>
              <a:t> </a:t>
            </a:r>
            <a:r>
              <a:rPr lang="en-US" dirty="0" err="1" smtClean="0"/>
              <a:t>efikasno</a:t>
            </a:r>
            <a:r>
              <a:rPr lang="en-US" dirty="0" smtClean="0"/>
              <a:t> tope.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err="1" smtClean="0"/>
              <a:t>Upotreba</a:t>
            </a:r>
            <a:r>
              <a:rPr lang="en-US" u="sng" dirty="0" smtClean="0"/>
              <a:t> </a:t>
            </a:r>
            <a:r>
              <a:rPr lang="en-US" u="sng" dirty="0" err="1" smtClean="0"/>
              <a:t>gasova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	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je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He!!!</a:t>
            </a:r>
          </a:p>
          <a:p>
            <a:pPr>
              <a:buFontTx/>
              <a:buChar char="-"/>
            </a:pPr>
            <a:r>
              <a:rPr lang="en-US" dirty="0" smtClean="0"/>
              <a:t>Pored </a:t>
            </a:r>
            <a:r>
              <a:rPr lang="en-US" dirty="0" err="1" smtClean="0"/>
              <a:t>Ar</a:t>
            </a:r>
            <a:r>
              <a:rPr lang="en-US" dirty="0" smtClean="0"/>
              <a:t>/He, </a:t>
            </a: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smeša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pod </a:t>
            </a:r>
            <a:r>
              <a:rPr lang="en-US" dirty="0" err="1" smtClean="0"/>
              <a:t>nazivom</a:t>
            </a:r>
            <a:r>
              <a:rPr lang="en-US" dirty="0" smtClean="0"/>
              <a:t> “</a:t>
            </a:r>
            <a:r>
              <a:rPr lang="en-US" dirty="0" err="1" smtClean="0"/>
              <a:t>formir</a:t>
            </a:r>
            <a:r>
              <a:rPr lang="en-US" dirty="0" smtClean="0"/>
              <a:t> gas” (75-95% N, 5-25 % H) –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kvalitetna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en-US" dirty="0" smtClean="0"/>
              <a:t> (</a:t>
            </a:r>
            <a:r>
              <a:rPr lang="en-US" dirty="0" err="1" smtClean="0"/>
              <a:t>aktivni</a:t>
            </a:r>
            <a:r>
              <a:rPr lang="en-US" dirty="0" smtClean="0"/>
              <a:t> gas, </a:t>
            </a:r>
            <a:r>
              <a:rPr lang="en-US" dirty="0" err="1" smtClean="0"/>
              <a:t>adekvatan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nerđajuće</a:t>
            </a:r>
            <a:r>
              <a:rPr lang="en-US" dirty="0" smtClean="0"/>
              <a:t> </a:t>
            </a:r>
            <a:r>
              <a:rPr lang="en-US" dirty="0" err="1" smtClean="0"/>
              <a:t>čelike</a:t>
            </a:r>
            <a:r>
              <a:rPr lang="en-US" dirty="0" smtClean="0"/>
              <a:t>)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jeftinij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Posebna</a:t>
            </a:r>
            <a:r>
              <a:rPr lang="en-US" dirty="0" smtClean="0"/>
              <a:t> </a:t>
            </a:r>
            <a:r>
              <a:rPr lang="en-US" dirty="0" err="1" smtClean="0"/>
              <a:t>pažnja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r>
              <a:rPr lang="en-US" dirty="0" smtClean="0"/>
              <a:t> </a:t>
            </a:r>
            <a:r>
              <a:rPr lang="en-US" dirty="0" err="1" smtClean="0"/>
              <a:t>cevovoda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niskim</a:t>
            </a:r>
            <a:r>
              <a:rPr lang="en-US" dirty="0" smtClean="0"/>
              <a:t> </a:t>
            </a:r>
            <a:r>
              <a:rPr lang="en-US" dirty="0" err="1" smtClean="0"/>
              <a:t>temperaturama</a:t>
            </a:r>
            <a:r>
              <a:rPr lang="en-US" dirty="0" smtClean="0"/>
              <a:t> – </a:t>
            </a:r>
            <a:r>
              <a:rPr lang="en-US" dirty="0" err="1" smtClean="0"/>
              <a:t>treba</a:t>
            </a:r>
            <a:r>
              <a:rPr lang="en-US" dirty="0" smtClean="0"/>
              <a:t> u </a:t>
            </a:r>
            <a:r>
              <a:rPr lang="en-US" dirty="0" err="1" smtClean="0"/>
              <a:t>potpunosti</a:t>
            </a:r>
            <a:r>
              <a:rPr lang="en-US" dirty="0" smtClean="0"/>
              <a:t> </a:t>
            </a:r>
            <a:r>
              <a:rPr lang="en-US" dirty="0" err="1" smtClean="0"/>
              <a:t>izbaciti</a:t>
            </a:r>
            <a:r>
              <a:rPr lang="en-US" dirty="0" smtClean="0"/>
              <a:t> </a:t>
            </a:r>
            <a:r>
              <a:rPr lang="en-US" dirty="0" err="1" smtClean="0"/>
              <a:t>vazduh</a:t>
            </a:r>
            <a:r>
              <a:rPr lang="en-US" dirty="0" smtClean="0"/>
              <a:t> (</a:t>
            </a:r>
            <a:r>
              <a:rPr lang="en-US" dirty="0" err="1" smtClean="0"/>
              <a:t>kiseonik</a:t>
            </a:r>
            <a:r>
              <a:rPr lang="en-US" dirty="0" smtClean="0"/>
              <a:t>)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, u </a:t>
            </a:r>
            <a:r>
              <a:rPr lang="en-US" dirty="0" err="1" smtClean="0"/>
              <a:t>suprotnom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obojenje</a:t>
            </a:r>
            <a:r>
              <a:rPr lang="en-US" dirty="0" smtClean="0"/>
              <a:t> zone </a:t>
            </a:r>
            <a:r>
              <a:rPr lang="en-US" dirty="0" err="1" smtClean="0"/>
              <a:t>uticaja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kontaminacije</a:t>
            </a:r>
            <a:r>
              <a:rPr lang="en-US" dirty="0" smtClean="0"/>
              <a:t> </a:t>
            </a:r>
            <a:r>
              <a:rPr lang="en-US" dirty="0" err="1" smtClean="0"/>
              <a:t>kiseonikom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zaštitnog</a:t>
            </a:r>
            <a:r>
              <a:rPr lang="en-US" dirty="0" smtClean="0"/>
              <a:t> 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sloja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879298"/>
            <a:ext cx="7543800" cy="19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3276600"/>
            <a:ext cx="3581400" cy="158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Prednosti:</a:t>
            </a:r>
          </a:p>
          <a:p>
            <a:pPr>
              <a:buFontTx/>
              <a:buChar char="-"/>
            </a:pPr>
            <a:r>
              <a:rPr lang="sr-Latn-CS" dirty="0" smtClean="0"/>
              <a:t>Visok kvalitet zav.spoja</a:t>
            </a:r>
          </a:p>
          <a:p>
            <a:pPr>
              <a:buFontTx/>
              <a:buChar char="-"/>
            </a:pPr>
            <a:r>
              <a:rPr lang="sr-Latn-CS" dirty="0" smtClean="0"/>
              <a:t>Pogodna metoda za zav.tankih limova (do 4 mm)</a:t>
            </a:r>
          </a:p>
          <a:p>
            <a:pPr>
              <a:buFontTx/>
              <a:buChar char="-"/>
            </a:pPr>
            <a:r>
              <a:rPr lang="en-US" dirty="0" err="1" smtClean="0"/>
              <a:t>Najpogodnija</a:t>
            </a:r>
            <a:r>
              <a:rPr lang="en-US" dirty="0" smtClean="0"/>
              <a:t> </a:t>
            </a:r>
            <a:r>
              <a:rPr lang="sr-Latn-CS" dirty="0" smtClean="0"/>
              <a:t>metoda za </a:t>
            </a:r>
            <a:r>
              <a:rPr lang="en-US" dirty="0" err="1" smtClean="0"/>
              <a:t>elektrolučno</a:t>
            </a:r>
            <a:r>
              <a:rPr lang="en-US" dirty="0" smtClean="0"/>
              <a:t> </a:t>
            </a:r>
            <a:r>
              <a:rPr lang="sr-Latn-CS" dirty="0" smtClean="0"/>
              <a:t>zav.legura Al i Ti (teško zavarljiv</a:t>
            </a:r>
            <a:r>
              <a:rPr lang="en-US" dirty="0" err="1" smtClean="0"/>
              <a:t>i</a:t>
            </a:r>
            <a:r>
              <a:rPr lang="sr-Latn-CS" dirty="0" smtClean="0"/>
              <a:t> materijali)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r>
              <a:rPr lang="sr-Latn-CS" u="sng" dirty="0" smtClean="0"/>
              <a:t>Nedostaci:</a:t>
            </a:r>
          </a:p>
          <a:p>
            <a:pPr>
              <a:buFontTx/>
              <a:buChar char="-"/>
            </a:pPr>
            <a:r>
              <a:rPr lang="sr-Latn-CS" dirty="0" smtClean="0"/>
              <a:t>Manja produktivnost od MIG</a:t>
            </a:r>
          </a:p>
          <a:p>
            <a:pPr>
              <a:buFontTx/>
              <a:buChar char="-"/>
            </a:pPr>
            <a:r>
              <a:rPr lang="sr-Latn-CS" dirty="0" smtClean="0"/>
              <a:t>Cena elektrode je visoka, kao i Ar (zato se koristi formir gas)</a:t>
            </a:r>
          </a:p>
          <a:p>
            <a:pPr>
              <a:buFontTx/>
              <a:buChar char="-"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otvorenom</a:t>
            </a:r>
            <a:r>
              <a:rPr lang="en-US" dirty="0" smtClean="0"/>
              <a:t>, </a:t>
            </a:r>
            <a:r>
              <a:rPr lang="en-US" dirty="0" err="1" smtClean="0"/>
              <a:t>vetar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oduva</a:t>
            </a:r>
            <a:r>
              <a:rPr lang="en-US" dirty="0" smtClean="0"/>
              <a:t> </a:t>
            </a:r>
            <a:r>
              <a:rPr lang="en-US" dirty="0" err="1" smtClean="0"/>
              <a:t>zaštitni</a:t>
            </a:r>
            <a:r>
              <a:rPr lang="en-US" dirty="0" smtClean="0"/>
              <a:t> gas.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Plazma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Radni gas ističe velikom brzinom kroz el.luk, stvarajući plazmu (visoko jonizovan gas)</a:t>
            </a:r>
          </a:p>
          <a:p>
            <a:r>
              <a:rPr lang="sr-Latn-CS" dirty="0" smtClean="0"/>
              <a:t>Temp.el.</a:t>
            </a:r>
          </a:p>
          <a:p>
            <a:pPr>
              <a:buNone/>
            </a:pPr>
            <a:r>
              <a:rPr lang="sr-Latn-CS" dirty="0" smtClean="0"/>
              <a:t>	luka je </a:t>
            </a:r>
          </a:p>
          <a:p>
            <a:pPr>
              <a:buNone/>
            </a:pPr>
            <a:r>
              <a:rPr lang="sr-Latn-CS" dirty="0" smtClean="0"/>
              <a:t>	20000-</a:t>
            </a:r>
          </a:p>
          <a:p>
            <a:pPr>
              <a:buNone/>
            </a:pPr>
            <a:r>
              <a:rPr lang="sr-Latn-CS" dirty="0" smtClean="0"/>
              <a:t>	30000</a:t>
            </a:r>
            <a:r>
              <a:rPr lang="sr-Latn-CS" baseline="30000" dirty="0" smtClean="0"/>
              <a:t>o</a:t>
            </a:r>
            <a:r>
              <a:rPr lang="sr-Latn-CS" dirty="0" smtClean="0"/>
              <a:t>C</a:t>
            </a:r>
          </a:p>
          <a:p>
            <a:r>
              <a:rPr lang="sr-Latn-CS" dirty="0" smtClean="0"/>
              <a:t>Srodan </a:t>
            </a:r>
          </a:p>
          <a:p>
            <a:pPr>
              <a:buNone/>
            </a:pPr>
            <a:r>
              <a:rPr lang="sr-Latn-CS" dirty="0" smtClean="0"/>
              <a:t>	postupak sa</a:t>
            </a:r>
          </a:p>
          <a:p>
            <a:pPr>
              <a:buNone/>
            </a:pPr>
            <a:r>
              <a:rPr lang="sr-Latn-CS" dirty="0" smtClean="0"/>
              <a:t>	TIG.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19400" y="2590800"/>
            <a:ext cx="6248400" cy="4114800"/>
            <a:chOff x="2345802" y="1600200"/>
            <a:chExt cx="759299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4600" y="1600200"/>
              <a:ext cx="7239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733800" y="64770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TIG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64770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Plazma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992469"/>
              <a:ext cx="152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Osnovni materijal</a:t>
              </a:r>
              <a:endParaRPr lang="sr-Latn-C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1792069"/>
              <a:ext cx="152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Elektroda od volframa</a:t>
              </a:r>
              <a:endParaRPr lang="sr-Latn-C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8400" y="1868269"/>
              <a:ext cx="152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Zaštitni </a:t>
              </a:r>
            </a:p>
            <a:p>
              <a:pPr algn="ctr"/>
              <a:r>
                <a:rPr lang="sr-Latn-CS" dirty="0" smtClean="0"/>
                <a:t>gas</a:t>
              </a:r>
              <a:endParaRPr lang="sr-Latn-C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86800" y="2819400"/>
              <a:ext cx="10668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Zaštitni </a:t>
              </a:r>
            </a:p>
            <a:p>
              <a:pPr algn="ctr"/>
              <a:r>
                <a:rPr lang="sr-Latn-CS" dirty="0" smtClean="0"/>
                <a:t>gas</a:t>
              </a:r>
              <a:endParaRPr lang="sr-Latn-C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10600" y="1868269"/>
              <a:ext cx="9144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Radni </a:t>
              </a:r>
            </a:p>
            <a:p>
              <a:pPr algn="ctr"/>
              <a:r>
                <a:rPr lang="sr-Latn-CS" dirty="0" smtClean="0"/>
                <a:t>gas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45802" y="3657600"/>
              <a:ext cx="1311797" cy="1179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CS" dirty="0" smtClean="0"/>
            </a:p>
            <a:p>
              <a:pPr algn="ctr"/>
              <a:r>
                <a:rPr lang="sr-Latn-CS" dirty="0" smtClean="0"/>
                <a:t>Mlaznica</a:t>
              </a:r>
            </a:p>
            <a:p>
              <a:pPr algn="ctr"/>
              <a:endParaRPr lang="sr-Latn-C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86798" y="3801070"/>
              <a:ext cx="1251994" cy="1179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CS" dirty="0" smtClean="0"/>
            </a:p>
            <a:p>
              <a:pPr algn="ctr"/>
              <a:r>
                <a:rPr lang="sr-Latn-CS" dirty="0" smtClean="0"/>
                <a:t>Mlaznica</a:t>
              </a:r>
            </a:p>
            <a:p>
              <a:pPr algn="ctr"/>
              <a:endParaRPr lang="sr-Latn-C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45802" y="5257801"/>
              <a:ext cx="1311797" cy="825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Električni luk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34398" y="4771072"/>
              <a:ext cx="1404395" cy="1887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El.luk pod dejstvom radnog gasa koji se širi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u </a:t>
            </a:r>
            <a:r>
              <a:rPr lang="en-US" dirty="0" err="1" smtClean="0"/>
              <a:t>zaštitnom</a:t>
            </a:r>
            <a:r>
              <a:rPr lang="en-US" dirty="0" smtClean="0"/>
              <a:t> </a:t>
            </a:r>
            <a:r>
              <a:rPr lang="en-US" dirty="0" err="1" smtClean="0"/>
              <a:t>gasu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u </a:t>
            </a:r>
            <a:r>
              <a:rPr lang="en-US" dirty="0" err="1" smtClean="0"/>
              <a:t>zaštitnom</a:t>
            </a:r>
            <a:r>
              <a:rPr lang="en-US" dirty="0" smtClean="0"/>
              <a:t> </a:t>
            </a:r>
            <a:r>
              <a:rPr lang="en-US" dirty="0" err="1" smtClean="0"/>
              <a:t>gasu</a:t>
            </a:r>
            <a:r>
              <a:rPr lang="en-US" dirty="0" smtClean="0"/>
              <a:t>,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se </a:t>
            </a:r>
            <a:r>
              <a:rPr lang="en-US" dirty="0" err="1" smtClean="0"/>
              <a:t>dovodi</a:t>
            </a:r>
            <a:r>
              <a:rPr lang="en-US" dirty="0" smtClean="0"/>
              <a:t> </a:t>
            </a:r>
            <a:r>
              <a:rPr lang="en-US" dirty="0" err="1" smtClean="0"/>
              <a:t>zaštitni</a:t>
            </a:r>
            <a:r>
              <a:rPr lang="en-US" dirty="0" smtClean="0"/>
              <a:t> gas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sprečio</a:t>
            </a:r>
            <a:r>
              <a:rPr lang="en-US" dirty="0" smtClean="0"/>
              <a:t> </a:t>
            </a:r>
            <a:r>
              <a:rPr lang="en-US" dirty="0" err="1" smtClean="0"/>
              <a:t>prodor</a:t>
            </a:r>
            <a:r>
              <a:rPr lang="en-US" dirty="0" smtClean="0"/>
              <a:t> </a:t>
            </a:r>
            <a:r>
              <a:rPr lang="en-US" dirty="0" err="1" smtClean="0"/>
              <a:t>atmosferskih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u </a:t>
            </a:r>
            <a:r>
              <a:rPr lang="en-US" dirty="0" err="1" smtClean="0"/>
              <a:t>zonu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(</a:t>
            </a:r>
            <a:r>
              <a:rPr lang="en-US" dirty="0" err="1" smtClean="0"/>
              <a:t>kiseonik</a:t>
            </a:r>
            <a:r>
              <a:rPr lang="en-US" dirty="0" smtClean="0"/>
              <a:t>, </a:t>
            </a:r>
            <a:r>
              <a:rPr lang="en-US" dirty="0" err="1" smtClean="0"/>
              <a:t>azot</a:t>
            </a:r>
            <a:r>
              <a:rPr lang="en-US" dirty="0" smtClean="0"/>
              <a:t>, </a:t>
            </a:r>
            <a:r>
              <a:rPr lang="en-US" dirty="0" err="1" smtClean="0"/>
              <a:t>vodonik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Tipovi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: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Inertni</a:t>
            </a:r>
            <a:r>
              <a:rPr lang="en-US" dirty="0" smtClean="0"/>
              <a:t> (</a:t>
            </a:r>
            <a:r>
              <a:rPr lang="en-US" dirty="0" err="1" smtClean="0"/>
              <a:t>Ar</a:t>
            </a:r>
            <a:r>
              <a:rPr lang="en-US" dirty="0" smtClean="0"/>
              <a:t>, He) – ne </a:t>
            </a:r>
            <a:r>
              <a:rPr lang="en-US" dirty="0" err="1" smtClean="0"/>
              <a:t>reaguju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rastopom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Aktivni</a:t>
            </a:r>
            <a:r>
              <a:rPr lang="en-US" dirty="0" smtClean="0"/>
              <a:t> (CO</a:t>
            </a:r>
            <a:r>
              <a:rPr lang="en-US" baseline="-25000" dirty="0" smtClean="0"/>
              <a:t>2</a:t>
            </a:r>
            <a:r>
              <a:rPr lang="en-US" dirty="0" smtClean="0"/>
              <a:t>) – </a:t>
            </a:r>
            <a:r>
              <a:rPr lang="en-US" dirty="0" err="1" smtClean="0"/>
              <a:t>reaguju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rastopom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Specifičnosti: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-	Koristi se prava polarnost</a:t>
            </a:r>
          </a:p>
          <a:p>
            <a:pPr>
              <a:buNone/>
            </a:pPr>
            <a:r>
              <a:rPr lang="sr-Latn-CS" dirty="0" smtClean="0"/>
              <a:t>-	Zbog visoke temperature, postupak je namenjen za zavarivanje čelika i teško topljivih materijala (legure Ti)</a:t>
            </a:r>
          </a:p>
          <a:p>
            <a:pPr>
              <a:buNone/>
            </a:pPr>
            <a:r>
              <a:rPr lang="sr-Latn-CS" dirty="0" smtClean="0"/>
              <a:t>-	Debljine materijala od malih debljina (kao TIG) do 18 mm sa I-šavom i 25 mm u jednom prolazu sa V-šavom (4 puta više od TIG-a i na nivou EPP-postupka).</a:t>
            </a:r>
          </a:p>
          <a:p>
            <a:pPr>
              <a:buNone/>
            </a:pPr>
            <a:r>
              <a:rPr lang="sr-Latn-CS" dirty="0" smtClean="0"/>
              <a:t>-	Moguća kombinacija sa TIG u jednom uređaju za proširenje dijapazona radnih predmeta koji se mogu zavari</a:t>
            </a:r>
            <a:r>
              <a:rPr lang="en-US" dirty="0" err="1" smtClean="0"/>
              <a:t>va</a:t>
            </a:r>
            <a:r>
              <a:rPr lang="sr-Latn-CS" dirty="0" smtClean="0"/>
              <a:t>ti.</a:t>
            </a:r>
            <a:endParaRPr lang="sr-Latn-C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sr-Latn-CS" u="sng" dirty="0" smtClean="0"/>
              <a:t>Prednosti:</a:t>
            </a:r>
          </a:p>
          <a:p>
            <a:pPr>
              <a:buFontTx/>
              <a:buChar char="-"/>
            </a:pPr>
            <a:r>
              <a:rPr lang="sr-Latn-CS" dirty="0" smtClean="0"/>
              <a:t>Širok dijapazon uvara, bez ograničenja u položaju</a:t>
            </a:r>
          </a:p>
          <a:p>
            <a:pPr>
              <a:buFontTx/>
              <a:buChar char="-"/>
            </a:pPr>
            <a:r>
              <a:rPr lang="sr-Latn-CS" dirty="0" smtClean="0"/>
              <a:t>Pogodniji postupak za teško topljive materijale (leg.Ti) od MIG/TIG</a:t>
            </a:r>
          </a:p>
          <a:p>
            <a:pPr>
              <a:buFontTx/>
              <a:buChar char="-"/>
            </a:pPr>
            <a:r>
              <a:rPr lang="sr-Latn-CS" dirty="0" smtClean="0"/>
              <a:t>Uzana zona uticaja toplote</a:t>
            </a:r>
          </a:p>
          <a:p>
            <a:pPr>
              <a:buFontTx/>
              <a:buChar char="-"/>
            </a:pPr>
            <a:r>
              <a:rPr lang="sr-Latn-CS" dirty="0" smtClean="0"/>
              <a:t>Alternativa laserskom zav.ili zav.elektronskim snopom, pri čemu je moguća manje precizna obrada osnovnog materijala</a:t>
            </a:r>
          </a:p>
          <a:p>
            <a:pPr>
              <a:buFontTx/>
              <a:buChar char="-"/>
            </a:pPr>
            <a:r>
              <a:rPr lang="sr-Latn-CS" dirty="0" smtClean="0"/>
              <a:t>Pogodnost za rezanje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r>
              <a:rPr lang="sr-Latn-CS" u="sng" dirty="0" smtClean="0"/>
              <a:t>Nedostaci:</a:t>
            </a:r>
          </a:p>
          <a:p>
            <a:pPr>
              <a:buFontTx/>
              <a:buChar char="-"/>
            </a:pPr>
            <a:r>
              <a:rPr lang="sr-Latn-CS" dirty="0" smtClean="0"/>
              <a:t>Visoka cena uređaja</a:t>
            </a:r>
          </a:p>
          <a:p>
            <a:pPr>
              <a:buFontTx/>
              <a:buChar char="-"/>
            </a:pPr>
            <a:r>
              <a:rPr lang="sr-Latn-CS" dirty="0" smtClean="0"/>
              <a:t>Velika potrošnja relativno skupog gasa (Ar)</a:t>
            </a:r>
          </a:p>
          <a:p>
            <a:pPr>
              <a:buFontTx/>
              <a:buChar char="-"/>
            </a:pPr>
            <a:r>
              <a:rPr lang="sr-Latn-CS" dirty="0" smtClean="0"/>
              <a:t>Potrebna preciznija obrada osnovnog materijala nego kod TIG</a:t>
            </a:r>
            <a:endParaRPr lang="sr-Latn-C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u </a:t>
            </a:r>
            <a:r>
              <a:rPr lang="en-US" dirty="0" err="1" smtClean="0"/>
              <a:t>zaštitnom</a:t>
            </a:r>
            <a:r>
              <a:rPr lang="en-US" dirty="0" smtClean="0"/>
              <a:t> </a:t>
            </a:r>
            <a:r>
              <a:rPr lang="en-US" dirty="0" err="1" smtClean="0"/>
              <a:t>gasu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MIG-Metal Inert Gas</a:t>
            </a:r>
          </a:p>
          <a:p>
            <a:pPr marL="514350" indent="-514350">
              <a:buAutoNum type="arabicParenR"/>
            </a:pPr>
            <a:r>
              <a:rPr lang="en-US" dirty="0" smtClean="0"/>
              <a:t>MAG-Metal Active Gas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TIG-Tungsten Inert Gas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Plazma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876800" y="2438400"/>
            <a:ext cx="381000" cy="91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876800" y="4191000"/>
            <a:ext cx="381000" cy="91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2477631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Zavarivanje</a:t>
            </a:r>
            <a:r>
              <a:rPr lang="en-US" sz="2800" dirty="0" smtClean="0"/>
              <a:t> </a:t>
            </a:r>
            <a:r>
              <a:rPr lang="en-US" sz="2800" dirty="0" err="1" smtClean="0"/>
              <a:t>topljivom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elektrodom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Zavarivanje</a:t>
            </a:r>
            <a:r>
              <a:rPr lang="en-US" sz="2800" dirty="0" smtClean="0"/>
              <a:t> </a:t>
            </a:r>
            <a:r>
              <a:rPr lang="en-US" sz="2800" dirty="0" err="1" smtClean="0"/>
              <a:t>netopljivom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elektrodom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u </a:t>
            </a:r>
            <a:r>
              <a:rPr lang="en-US" dirty="0" err="1" smtClean="0"/>
              <a:t>inertnom</a:t>
            </a:r>
            <a:r>
              <a:rPr lang="en-US" dirty="0" smtClean="0"/>
              <a:t> </a:t>
            </a:r>
            <a:r>
              <a:rPr lang="en-US" dirty="0" err="1" smtClean="0"/>
              <a:t>gasu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topljivom</a:t>
            </a:r>
            <a:r>
              <a:rPr lang="en-US" dirty="0" smtClean="0"/>
              <a:t> </a:t>
            </a:r>
            <a:r>
              <a:rPr lang="en-US" dirty="0" err="1" smtClean="0"/>
              <a:t>elektrodom</a:t>
            </a:r>
            <a:r>
              <a:rPr lang="en-US" dirty="0" smtClean="0"/>
              <a:t> (MIG)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Elektrodna</a:t>
            </a:r>
            <a:r>
              <a:rPr lang="en-US" dirty="0" smtClean="0"/>
              <a:t> </a:t>
            </a:r>
            <a:r>
              <a:rPr lang="en-US" dirty="0" err="1" smtClean="0"/>
              <a:t>žica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u </a:t>
            </a:r>
            <a:r>
              <a:rPr lang="en-US" dirty="0" err="1" smtClean="0"/>
              <a:t>buntu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dodaje</a:t>
            </a:r>
            <a:r>
              <a:rPr lang="en-US" dirty="0" smtClean="0"/>
              <a:t> se </a:t>
            </a:r>
            <a:r>
              <a:rPr lang="en-US" dirty="0" err="1" smtClean="0"/>
              <a:t>kontinualno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elektrodne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 se </a:t>
            </a:r>
            <a:r>
              <a:rPr lang="en-US" dirty="0" err="1" smtClean="0"/>
              <a:t>dovodi</a:t>
            </a:r>
            <a:r>
              <a:rPr lang="en-US" dirty="0" smtClean="0"/>
              <a:t> </a:t>
            </a:r>
            <a:r>
              <a:rPr lang="en-US" dirty="0" err="1" smtClean="0"/>
              <a:t>inertni</a:t>
            </a:r>
            <a:r>
              <a:rPr lang="en-US" dirty="0" smtClean="0"/>
              <a:t> gas (argon - </a:t>
            </a:r>
            <a:r>
              <a:rPr lang="en-US" dirty="0" err="1" smtClean="0"/>
              <a:t>Ar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štiti</a:t>
            </a:r>
            <a:r>
              <a:rPr lang="en-US" dirty="0" smtClean="0"/>
              <a:t> </a:t>
            </a:r>
            <a:r>
              <a:rPr lang="en-US" dirty="0" err="1" smtClean="0"/>
              <a:t>zonu</a:t>
            </a:r>
            <a:endParaRPr lang="en-US" dirty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  <a:r>
              <a:rPr lang="en-US" dirty="0" err="1" smtClean="0"/>
              <a:t>prodor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atmosferskih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gasova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0564" y="3657600"/>
            <a:ext cx="567343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8768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MIG se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afinitet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kiseoniku</a:t>
            </a:r>
            <a:r>
              <a:rPr lang="en-US" dirty="0" smtClean="0"/>
              <a:t>: </a:t>
            </a:r>
            <a:r>
              <a:rPr lang="en-US" dirty="0" err="1" smtClean="0"/>
              <a:t>legure</a:t>
            </a:r>
            <a:r>
              <a:rPr lang="en-US" dirty="0" smtClean="0"/>
              <a:t> Al, Cu, Ti, Mg, </a:t>
            </a:r>
            <a:r>
              <a:rPr lang="en-US" dirty="0" err="1" smtClean="0"/>
              <a:t>nerđajući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Jednosmerna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obrnute</a:t>
            </a:r>
            <a:r>
              <a:rPr lang="en-US" dirty="0" smtClean="0"/>
              <a:t> </a:t>
            </a:r>
            <a:r>
              <a:rPr lang="en-US" dirty="0" err="1" smtClean="0"/>
              <a:t>polarnosti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stabilnijeg</a:t>
            </a:r>
            <a:r>
              <a:rPr lang="en-US" dirty="0" smtClean="0"/>
              <a:t> </a:t>
            </a:r>
            <a:r>
              <a:rPr lang="en-US" dirty="0" err="1" smtClean="0"/>
              <a:t>održavanja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76800" y="1219200"/>
            <a:ext cx="4035293" cy="4495800"/>
            <a:chOff x="5212189" y="3073637"/>
            <a:chExt cx="2968920" cy="35307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-</a:t>
              </a:r>
              <a:endParaRPr lang="sr-Latn-C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+</a:t>
              </a:r>
              <a:endParaRPr lang="sr-Latn-CS" sz="2800" b="1" dirty="0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6781800" y="4724400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</a:t>
              </a:r>
              <a:endParaRPr lang="en-US" sz="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 u </a:t>
            </a:r>
            <a:r>
              <a:rPr lang="en-US" dirty="0" err="1" smtClean="0"/>
              <a:t>šav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z</a:t>
            </a:r>
            <a:r>
              <a:rPr lang="en-US" dirty="0" smtClean="0"/>
              <a:t> do 100 A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je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krupnih</a:t>
            </a:r>
            <a:r>
              <a:rPr lang="en-US" dirty="0" smtClean="0"/>
              <a:t> </a:t>
            </a:r>
            <a:r>
              <a:rPr lang="en-US" dirty="0" err="1" smtClean="0"/>
              <a:t>kapi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100 A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je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mlaza</a:t>
            </a:r>
            <a:r>
              <a:rPr lang="en-US" dirty="0" smtClean="0"/>
              <a:t> </a:t>
            </a:r>
            <a:r>
              <a:rPr lang="en-US" dirty="0" err="1" smtClean="0"/>
              <a:t>sitnih</a:t>
            </a:r>
            <a:r>
              <a:rPr lang="en-US" dirty="0" smtClean="0"/>
              <a:t> </a:t>
            </a:r>
            <a:r>
              <a:rPr lang="en-US" dirty="0" err="1" smtClean="0"/>
              <a:t>kapi</a:t>
            </a:r>
            <a:r>
              <a:rPr lang="en-US" dirty="0" smtClean="0"/>
              <a:t> (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dubina</a:t>
            </a:r>
            <a:r>
              <a:rPr lang="en-US" dirty="0" smtClean="0"/>
              <a:t> </a:t>
            </a:r>
            <a:r>
              <a:rPr lang="en-US" dirty="0" err="1" smtClean="0"/>
              <a:t>uvara</a:t>
            </a:r>
            <a:r>
              <a:rPr lang="en-US" dirty="0" smtClean="0"/>
              <a:t>,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prštanje</a:t>
            </a:r>
            <a:r>
              <a:rPr lang="en-US" dirty="0" smtClean="0"/>
              <a:t> </a:t>
            </a:r>
            <a:r>
              <a:rPr lang="en-US" dirty="0" err="1" smtClean="0"/>
              <a:t>tečnog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pravilan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r>
              <a:rPr lang="en-US" dirty="0" smtClean="0"/>
              <a:t> </a:t>
            </a:r>
            <a:r>
              <a:rPr lang="en-US" dirty="0" err="1"/>
              <a:t>š</a:t>
            </a:r>
            <a:r>
              <a:rPr lang="en-US" dirty="0" err="1" smtClean="0"/>
              <a:t>ava</a:t>
            </a:r>
            <a:r>
              <a:rPr lang="en-US" dirty="0" smtClean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10000"/>
            <a:ext cx="579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Prednosti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Visokoproduktivan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(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,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pravilu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prolaza</a:t>
            </a:r>
            <a:r>
              <a:rPr lang="en-US" dirty="0" smtClean="0"/>
              <a:t> do 8 mm)</a:t>
            </a:r>
          </a:p>
          <a:p>
            <a:pPr>
              <a:buFontTx/>
              <a:buChar char="-"/>
            </a:pP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pogodan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metale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afinitet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kiseoniku</a:t>
            </a:r>
            <a:r>
              <a:rPr lang="en-US" dirty="0" smtClean="0"/>
              <a:t> (</a:t>
            </a:r>
            <a:r>
              <a:rPr lang="en-US" dirty="0" err="1" smtClean="0"/>
              <a:t>leg.Al</a:t>
            </a:r>
            <a:r>
              <a:rPr lang="en-US" dirty="0" smtClean="0"/>
              <a:t>, Cu, Ti, Mg, </a:t>
            </a:r>
            <a:r>
              <a:rPr lang="en-US" dirty="0" err="1" smtClean="0"/>
              <a:t>nerđajući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/>
              <a:t>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Priprema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je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obimna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REL (</a:t>
            </a:r>
            <a:r>
              <a:rPr lang="en-US" dirty="0" err="1" smtClean="0"/>
              <a:t>ugao</a:t>
            </a:r>
            <a:r>
              <a:rPr lang="en-US" dirty="0" smtClean="0"/>
              <a:t> V-</a:t>
            </a:r>
            <a:r>
              <a:rPr lang="en-US" dirty="0" err="1" smtClean="0"/>
              <a:t>šava</a:t>
            </a:r>
            <a:r>
              <a:rPr lang="en-US" dirty="0" smtClean="0"/>
              <a:t> 30-50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Zaštitni</a:t>
            </a:r>
            <a:r>
              <a:rPr lang="en-US" dirty="0" smtClean="0"/>
              <a:t> gas ne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mehanički</a:t>
            </a:r>
            <a:r>
              <a:rPr lang="en-US" dirty="0" smtClean="0"/>
              <a:t> </a:t>
            </a:r>
            <a:r>
              <a:rPr lang="en-US" dirty="0" err="1" smtClean="0"/>
              <a:t>čisti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troska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REL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Nedostaci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Ar</a:t>
            </a:r>
            <a:r>
              <a:rPr lang="en-US" dirty="0" smtClean="0"/>
              <a:t> je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skup</a:t>
            </a:r>
            <a:r>
              <a:rPr lang="en-US" dirty="0" smtClean="0"/>
              <a:t> gas,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niskougljeničnih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niskolegiranih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sasvim</a:t>
            </a:r>
            <a:r>
              <a:rPr lang="en-US" dirty="0" smtClean="0"/>
              <a:t> </a:t>
            </a:r>
            <a:r>
              <a:rPr lang="en-US" dirty="0" err="1" smtClean="0"/>
              <a:t>adekvatno</a:t>
            </a:r>
            <a:r>
              <a:rPr lang="en-US" dirty="0" smtClean="0"/>
              <a:t>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jeftiniji</a:t>
            </a:r>
            <a:r>
              <a:rPr lang="en-US" dirty="0" smtClean="0"/>
              <a:t> </a:t>
            </a:r>
            <a:r>
              <a:rPr lang="en-US" dirty="0" err="1" smtClean="0"/>
              <a:t>zaštitni</a:t>
            </a:r>
            <a:r>
              <a:rPr lang="en-US" dirty="0" smtClean="0"/>
              <a:t> gas CO</a:t>
            </a:r>
            <a:r>
              <a:rPr lang="en-US" baseline="-25000" dirty="0" smtClean="0"/>
              <a:t>2</a:t>
            </a:r>
            <a:r>
              <a:rPr lang="en-US" dirty="0" smtClean="0"/>
              <a:t> (MAG </a:t>
            </a:r>
            <a:r>
              <a:rPr lang="en-US" dirty="0" err="1" smtClean="0"/>
              <a:t>postupak</a:t>
            </a:r>
            <a:r>
              <a:rPr lang="en-US" dirty="0" smtClean="0"/>
              <a:t>).</a:t>
            </a:r>
          </a:p>
          <a:p>
            <a:pPr>
              <a:buFontTx/>
              <a:buChar char="-"/>
            </a:pPr>
            <a:r>
              <a:rPr lang="en-US" dirty="0" smtClean="0"/>
              <a:t>Ne </a:t>
            </a: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tanjih</a:t>
            </a:r>
            <a:r>
              <a:rPr lang="en-US" dirty="0" smtClean="0"/>
              <a:t> </a:t>
            </a:r>
            <a:r>
              <a:rPr lang="en-US" dirty="0" err="1" smtClean="0"/>
              <a:t>limova</a:t>
            </a:r>
            <a:r>
              <a:rPr lang="en-US" dirty="0" smtClean="0"/>
              <a:t> – </a:t>
            </a:r>
            <a:r>
              <a:rPr lang="en-US" dirty="0" err="1" smtClean="0"/>
              <a:t>za</a:t>
            </a:r>
            <a:r>
              <a:rPr lang="en-US" dirty="0" smtClean="0"/>
              <a:t> to se </a:t>
            </a:r>
            <a:r>
              <a:rPr lang="en-US" dirty="0" err="1" smtClean="0"/>
              <a:t>koristi</a:t>
            </a:r>
            <a:r>
              <a:rPr lang="en-US" dirty="0" smtClean="0"/>
              <a:t> TIG</a:t>
            </a:r>
          </a:p>
          <a:p>
            <a:pPr>
              <a:buFontTx/>
              <a:buChar char="-"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otvorenom</a:t>
            </a:r>
            <a:r>
              <a:rPr lang="en-US" dirty="0" smtClean="0"/>
              <a:t>, </a:t>
            </a:r>
            <a:r>
              <a:rPr lang="en-US" dirty="0" err="1" smtClean="0"/>
              <a:t>vetar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oduva</a:t>
            </a:r>
            <a:r>
              <a:rPr lang="en-US" dirty="0" smtClean="0"/>
              <a:t> </a:t>
            </a:r>
            <a:r>
              <a:rPr lang="en-US" dirty="0" err="1" smtClean="0"/>
              <a:t>zaštitni</a:t>
            </a:r>
            <a:r>
              <a:rPr lang="en-US" dirty="0" smtClean="0"/>
              <a:t> gas.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u </a:t>
            </a:r>
            <a:r>
              <a:rPr lang="en-US" dirty="0" err="1" smtClean="0"/>
              <a:t>aktivnom</a:t>
            </a:r>
            <a:r>
              <a:rPr lang="en-US" dirty="0" smtClean="0"/>
              <a:t> </a:t>
            </a:r>
            <a:r>
              <a:rPr lang="en-US" dirty="0" err="1" smtClean="0"/>
              <a:t>gasu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topljivom</a:t>
            </a:r>
            <a:r>
              <a:rPr lang="en-US" dirty="0" smtClean="0"/>
              <a:t> </a:t>
            </a:r>
            <a:r>
              <a:rPr lang="en-US" dirty="0" err="1" smtClean="0"/>
              <a:t>elektrodom</a:t>
            </a:r>
            <a:r>
              <a:rPr lang="en-US" dirty="0" smtClean="0"/>
              <a:t> (MAG)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Elektrodna</a:t>
            </a:r>
            <a:r>
              <a:rPr lang="en-US" dirty="0" smtClean="0"/>
              <a:t> </a:t>
            </a:r>
            <a:r>
              <a:rPr lang="en-US" dirty="0" err="1" smtClean="0"/>
              <a:t>žica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u </a:t>
            </a:r>
            <a:r>
              <a:rPr lang="en-US" dirty="0" err="1" smtClean="0"/>
              <a:t>buntu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dodaje</a:t>
            </a:r>
            <a:r>
              <a:rPr lang="en-US" dirty="0" smtClean="0"/>
              <a:t> se </a:t>
            </a:r>
            <a:r>
              <a:rPr lang="en-US" dirty="0" err="1" smtClean="0"/>
              <a:t>kontinualno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elektrodne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 se </a:t>
            </a:r>
            <a:r>
              <a:rPr lang="en-US" dirty="0" err="1" smtClean="0"/>
              <a:t>dovodi</a:t>
            </a:r>
            <a:r>
              <a:rPr lang="en-US" dirty="0" smtClean="0"/>
              <a:t> </a:t>
            </a:r>
            <a:r>
              <a:rPr lang="en-US" dirty="0" err="1" smtClean="0"/>
              <a:t>aktivni</a:t>
            </a:r>
            <a:r>
              <a:rPr lang="en-US" dirty="0" smtClean="0"/>
              <a:t> gas (</a:t>
            </a:r>
            <a:r>
              <a:rPr lang="en-US" dirty="0" err="1" smtClean="0"/>
              <a:t>ugljen-dioksid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1458" y="3733800"/>
            <a:ext cx="556014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849</Words>
  <Application>Microsoft Office PowerPoint</Application>
  <PresentationFormat>On-screen Show (4:3)</PresentationFormat>
  <Paragraphs>172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TEHNOLOGIJA ZAVARIVANJA</vt:lpstr>
      <vt:lpstr>Zavarivanje u zaštitnom gasu</vt:lpstr>
      <vt:lpstr>PowerPoint Presentation</vt:lpstr>
      <vt:lpstr>Zavarivanje u inertnom gasu sa topljivom elektrodom (MIG)</vt:lpstr>
      <vt:lpstr>PowerPoint Presentation</vt:lpstr>
      <vt:lpstr>PowerPoint Presentation</vt:lpstr>
      <vt:lpstr>PowerPoint Presentation</vt:lpstr>
      <vt:lpstr>PowerPoint Presentation</vt:lpstr>
      <vt:lpstr>Zavarivanje u aktivnom gasu sa topljivom elektrodom (MAG)</vt:lpstr>
      <vt:lpstr>PowerPoint Presentation</vt:lpstr>
      <vt:lpstr>PowerPoint Presentation</vt:lpstr>
      <vt:lpstr>PowerPoint Presentation</vt:lpstr>
      <vt:lpstr>PowerPoint Presentation</vt:lpstr>
      <vt:lpstr>Zavarivanje u inertnom gasu sa netopljivom elektrodom (TIG)</vt:lpstr>
      <vt:lpstr>PowerPoint Presentation</vt:lpstr>
      <vt:lpstr>PowerPoint Presentation</vt:lpstr>
      <vt:lpstr>PowerPoint Presentation</vt:lpstr>
      <vt:lpstr>PowerPoint Presentation</vt:lpstr>
      <vt:lpstr>Plazma zavarivanje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58</cp:revision>
  <dcterms:created xsi:type="dcterms:W3CDTF">2014-03-31T08:24:48Z</dcterms:created>
  <dcterms:modified xsi:type="dcterms:W3CDTF">2015-09-16T07:51:36Z</dcterms:modified>
</cp:coreProperties>
</file>